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4E5592-9899-4E78-B788-0F37B8AB4BA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1AC99-F833-41AE-81C5-BB1F3952813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BA723-8934-437E-9D15-7629A5915E5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C1685-0523-4C33-A5D0-03114D2FF67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D49B0B-C4F2-42CE-9C11-C3ECF8EE7EA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04342-7B68-4CB5-8984-13B127A0699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921CB-4E77-496A-BBAD-AA1EFCCFD8C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EB872-51CD-4D38-BD3A-B7DFC4F1EAE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F047E0-54DE-4B78-99CC-B6B9914BC4C7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FCB11-FB61-469B-BBC2-F292B2E8E8D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Round Single Corner Rectangle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C07AE9-6215-4451-8B88-3D085103CFD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smtClean="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9295292D-B8EC-42B6-A1B0-4650D763B37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9" r:id="rId2"/>
    <p:sldLayoutId id="2147483687" r:id="rId3"/>
    <p:sldLayoutId id="2147483680" r:id="rId4"/>
    <p:sldLayoutId id="2147483681" r:id="rId5"/>
    <p:sldLayoutId id="2147483682" r:id="rId6"/>
    <p:sldLayoutId id="2147483688" r:id="rId7"/>
    <p:sldLayoutId id="2147483683" r:id="rId8"/>
    <p:sldLayoutId id="2147483689" r:id="rId9"/>
    <p:sldLayoutId id="2147483684" r:id="rId10"/>
    <p:sldLayoutId id="214748368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6600"/>
              <a:t>THESIS WRITING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22313" y="3684588"/>
            <a:ext cx="7772400" cy="9144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CA" dirty="0"/>
              <a:t>English Language </a:t>
            </a:r>
            <a:r>
              <a:rPr lang="en-CA" dirty="0" smtClean="0"/>
              <a:t>Arts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CA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CA" dirty="0" smtClean="0"/>
              <a:t>Mr. Wilson - LMAC</a:t>
            </a:r>
            <a:endParaRPr lang="en-CA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CA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sz="5400">
                <a:solidFill>
                  <a:schemeClr val="accent1">
                    <a:tint val="88000"/>
                    <a:satMod val="150000"/>
                  </a:schemeClr>
                </a:solidFill>
              </a:rPr>
              <a:t>Writing a Thesis…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CA" smtClean="0"/>
              <a:t>This is hardest part of writing any essay – because this is the part where you have to be creative and original.</a:t>
            </a:r>
          </a:p>
          <a:p>
            <a:endParaRPr lang="en-CA" sz="1600" smtClean="0"/>
          </a:p>
          <a:p>
            <a:r>
              <a:rPr lang="en-CA" smtClean="0"/>
              <a:t>You need a </a:t>
            </a:r>
            <a:r>
              <a:rPr lang="en-CA" b="1" smtClean="0"/>
              <a:t>THESIS</a:t>
            </a:r>
            <a:r>
              <a:rPr lang="en-CA" smtClean="0"/>
              <a:t>, otherwise your essay will sound like crap.</a:t>
            </a:r>
          </a:p>
          <a:p>
            <a:endParaRPr lang="en-CA" sz="1600" smtClean="0"/>
          </a:p>
          <a:p>
            <a:r>
              <a:rPr lang="en-CA" smtClean="0"/>
              <a:t>With a good, strong, specific</a:t>
            </a:r>
            <a:r>
              <a:rPr lang="en-CA" b="1" smtClean="0"/>
              <a:t> thesis </a:t>
            </a:r>
            <a:r>
              <a:rPr lang="en-CA" smtClean="0"/>
              <a:t>– the rest of the essay writes itself.</a:t>
            </a:r>
          </a:p>
          <a:p>
            <a:pPr>
              <a:buFont typeface="Wingdings" pitchFamily="2" charset="2"/>
              <a:buNone/>
            </a:pPr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sz="5400">
                <a:solidFill>
                  <a:schemeClr val="accent1">
                    <a:tint val="88000"/>
                    <a:satMod val="150000"/>
                  </a:schemeClr>
                </a:solidFill>
              </a:rPr>
              <a:t>Writing a Thesis…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CA" u="sng" smtClean="0"/>
              <a:t>What / Who is the subject of your thesis?</a:t>
            </a:r>
          </a:p>
          <a:p>
            <a:pPr lvl="2"/>
            <a:r>
              <a:rPr lang="en-CA" smtClean="0"/>
              <a:t>It is always </a:t>
            </a:r>
            <a:r>
              <a:rPr lang="en-CA" b="1" u="sng" smtClean="0"/>
              <a:t>THE AUTHOR</a:t>
            </a:r>
          </a:p>
          <a:p>
            <a:pPr lvl="2"/>
            <a:endParaRPr lang="en-CA" b="1" u="sng" smtClean="0"/>
          </a:p>
          <a:p>
            <a:r>
              <a:rPr lang="en-CA" u="sng" smtClean="0"/>
              <a:t>What is the author trying to say?</a:t>
            </a:r>
          </a:p>
          <a:p>
            <a:pPr lvl="2"/>
            <a:r>
              <a:rPr lang="en-CA" smtClean="0"/>
              <a:t>Why did they write this piece?</a:t>
            </a:r>
          </a:p>
          <a:p>
            <a:pPr lvl="2"/>
            <a:endParaRPr lang="en-CA" smtClean="0"/>
          </a:p>
          <a:p>
            <a:r>
              <a:rPr lang="en-CA" u="sng" smtClean="0"/>
              <a:t>How does the author say it?</a:t>
            </a:r>
          </a:p>
          <a:p>
            <a:pPr lvl="2"/>
            <a:r>
              <a:rPr lang="en-CA" smtClean="0"/>
              <a:t>Author’s Techniques</a:t>
            </a:r>
          </a:p>
          <a:p>
            <a:pPr lvl="2"/>
            <a:r>
              <a:rPr lang="en-CA" smtClean="0"/>
              <a:t>Literary Elements</a:t>
            </a:r>
          </a:p>
          <a:p>
            <a:pPr lvl="2"/>
            <a:r>
              <a:rPr lang="en-CA" smtClean="0"/>
              <a:t>They have to be </a:t>
            </a:r>
            <a:r>
              <a:rPr lang="en-CA" b="1" smtClean="0"/>
              <a:t>RELEVANT TO YOUR THESIS.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4400">
                <a:solidFill>
                  <a:schemeClr val="accent1">
                    <a:tint val="88000"/>
                    <a:satMod val="150000"/>
                  </a:schemeClr>
                </a:solidFill>
              </a:rPr>
              <a:t>Passive vs. Active Writing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CA" sz="2400" b="1" u="sng" dirty="0" smtClean="0"/>
              <a:t>Because </a:t>
            </a:r>
            <a:r>
              <a:rPr lang="en-CA" sz="2400" b="1" u="sng" dirty="0"/>
              <a:t>the author is your subject, pick ACTIVE rather then PASSIVE verbs.</a:t>
            </a:r>
          </a:p>
          <a:p>
            <a:pPr marL="609600" indent="-609600" fontAlgn="auto">
              <a:spcAft>
                <a:spcPts val="0"/>
              </a:spcAft>
              <a:buFont typeface="Wingdings 2"/>
              <a:buChar char=""/>
              <a:defRPr/>
            </a:pPr>
            <a:endParaRPr lang="en-CA" sz="1600" dirty="0" smtClean="0"/>
          </a:p>
          <a:p>
            <a:pPr marL="609600" indent="-60960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CA" sz="2400" b="1" dirty="0" smtClean="0"/>
              <a:t>Examples:</a:t>
            </a:r>
          </a:p>
          <a:p>
            <a:pPr marL="609600" indent="-609600" fontAlgn="auto">
              <a:spcAft>
                <a:spcPts val="0"/>
              </a:spcAft>
              <a:buFont typeface="Wingdings 2"/>
              <a:buChar char=""/>
              <a:defRPr/>
            </a:pPr>
            <a:endParaRPr lang="en-CA" sz="1600" dirty="0"/>
          </a:p>
          <a:p>
            <a:pPr marL="609600" indent="-6096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CA" sz="2400" dirty="0"/>
              <a:t>The book tells the story of Ender </a:t>
            </a:r>
            <a:r>
              <a:rPr lang="en-CA" sz="2400" dirty="0" smtClean="0"/>
              <a:t>Wiggin.</a:t>
            </a:r>
            <a:endParaRPr lang="en-CA" sz="2400" dirty="0"/>
          </a:p>
          <a:p>
            <a:pPr marL="609600" indent="-6096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CA" sz="2400" dirty="0"/>
              <a:t>This quote explains how Ender is a “Third.”</a:t>
            </a:r>
          </a:p>
          <a:p>
            <a:pPr marL="609600" indent="-6096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CA" sz="2400" dirty="0"/>
              <a:t>Card describes the situation on Earth through a young boy who is the “Third” child in his family.</a:t>
            </a:r>
          </a:p>
          <a:p>
            <a:pPr marL="609600" indent="-60960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>
                <a:solidFill>
                  <a:schemeClr val="accent1">
                    <a:tint val="88000"/>
                    <a:satMod val="150000"/>
                  </a:schemeClr>
                </a:solidFill>
              </a:rPr>
              <a:t>What is the Author’s Message?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r>
              <a:rPr lang="en-CA" smtClean="0"/>
              <a:t>This is where it starts to get tricky…</a:t>
            </a:r>
          </a:p>
          <a:p>
            <a:r>
              <a:rPr lang="en-CA" smtClean="0"/>
              <a:t>When dealing with a book, choose one particular aspect of the story and </a:t>
            </a:r>
            <a:r>
              <a:rPr lang="en-CA" u="sng" smtClean="0"/>
              <a:t>focus focus focus!</a:t>
            </a:r>
          </a:p>
          <a:p>
            <a:pPr lvl="2"/>
            <a:endParaRPr lang="en-CA" sz="2000" smtClean="0"/>
          </a:p>
          <a:p>
            <a:pPr lvl="2"/>
            <a:r>
              <a:rPr lang="en-CA" sz="2000" smtClean="0"/>
              <a:t>Think about the Literary Elements</a:t>
            </a:r>
          </a:p>
          <a:p>
            <a:pPr lvl="2"/>
            <a:r>
              <a:rPr lang="en-CA" sz="2000" smtClean="0"/>
              <a:t>Think about the Author’s Techniques</a:t>
            </a:r>
          </a:p>
          <a:p>
            <a:pPr lvl="2"/>
            <a:r>
              <a:rPr lang="en-CA" sz="2000" smtClean="0"/>
              <a:t>What stands out?</a:t>
            </a:r>
          </a:p>
          <a:p>
            <a:pPr lvl="2"/>
            <a:r>
              <a:rPr lang="en-CA" sz="2000" smtClean="0"/>
              <a:t>If it stands out – your next question should be:</a:t>
            </a:r>
          </a:p>
          <a:p>
            <a:pPr lvl="2"/>
            <a:endParaRPr lang="en-CA" sz="2000" smtClean="0"/>
          </a:p>
          <a:p>
            <a:pPr lvl="2"/>
            <a:r>
              <a:rPr lang="en-CA" sz="2000" smtClean="0"/>
              <a:t>WHAT IS THE AUTHOR TRYING TO DO / SAY?</a:t>
            </a:r>
          </a:p>
          <a:p>
            <a:endParaRPr lang="en-CA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sz="4400" dirty="0">
                <a:solidFill>
                  <a:schemeClr val="accent1">
                    <a:tint val="88000"/>
                    <a:satMod val="150000"/>
                  </a:schemeClr>
                </a:solidFill>
              </a:rPr>
              <a:t>EXPAND and be specific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530225"/>
            <a:ext cx="8183562" cy="4187825"/>
          </a:xfrm>
        </p:spPr>
        <p:txBody>
          <a:bodyPr>
            <a:normAutofit lnSpcReduction="10000"/>
          </a:bodyPr>
          <a:lstStyle/>
          <a:p>
            <a:pPr marL="892175" indent="-892175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CA" dirty="0"/>
              <a:t>It is not enough to simply state the topic you are focusing on.</a:t>
            </a:r>
          </a:p>
          <a:p>
            <a:pPr marL="892175" indent="-892175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CA" b="1" u="sng" dirty="0"/>
              <a:t>Expand</a:t>
            </a:r>
            <a:r>
              <a:rPr lang="en-CA" dirty="0"/>
              <a:t> and be </a:t>
            </a:r>
            <a:r>
              <a:rPr lang="en-CA" b="1" u="sng" dirty="0"/>
              <a:t>specific</a:t>
            </a:r>
            <a:r>
              <a:rPr lang="en-CA" dirty="0"/>
              <a:t> about what you think the author is trying to say.</a:t>
            </a:r>
          </a:p>
          <a:p>
            <a:pPr marL="892175" indent="-892175" fontAlgn="auto">
              <a:spcAft>
                <a:spcPts val="0"/>
              </a:spcAft>
              <a:buFont typeface="Wingdings 2"/>
              <a:buChar char=""/>
              <a:defRPr/>
            </a:pPr>
            <a:endParaRPr lang="en-CA" dirty="0"/>
          </a:p>
          <a:p>
            <a:pPr marL="892175" indent="-892175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CA" b="1" u="sng" dirty="0"/>
              <a:t>E.G.:</a:t>
            </a:r>
            <a:r>
              <a:rPr lang="en-CA" dirty="0"/>
              <a:t> Card demonstrates </a:t>
            </a:r>
            <a:r>
              <a:rPr lang="en-CA" dirty="0" smtClean="0"/>
              <a:t>how </a:t>
            </a:r>
            <a:r>
              <a:rPr lang="en-CA" dirty="0"/>
              <a:t>communication is the most important part of any relationship, </a:t>
            </a:r>
            <a:r>
              <a:rPr lang="en-CA" dirty="0" smtClean="0"/>
              <a:t>through the miscommunication between the humans and the Buggers.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sz="4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Is your Thesis done?</a:t>
            </a:r>
            <a:endParaRPr lang="en-CA" sz="48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503238" y="530225"/>
            <a:ext cx="8183562" cy="4699000"/>
          </a:xfrm>
        </p:spPr>
        <p:txBody>
          <a:bodyPr>
            <a:normAutofit lnSpcReduction="10000"/>
          </a:bodyPr>
          <a:lstStyle/>
          <a:p>
            <a:pPr marL="265176" indent="-265176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CA" dirty="0" smtClean="0"/>
              <a:t>Next – Start coming up with an outline</a:t>
            </a:r>
          </a:p>
          <a:p>
            <a:pPr marL="265176" indent="-265176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en-CA" sz="1600" dirty="0"/>
          </a:p>
          <a:p>
            <a:pPr marL="265176" indent="-265176" fontAlgn="auto">
              <a:lnSpc>
                <a:spcPct val="9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CA" dirty="0"/>
              <a:t>Choose </a:t>
            </a:r>
            <a:r>
              <a:rPr lang="en-CA" dirty="0" smtClean="0"/>
              <a:t>Literary Elements that can be manipulated by the author, and techniques that fit with your thesis:</a:t>
            </a:r>
            <a:endParaRPr lang="en-CA" dirty="0"/>
          </a:p>
          <a:p>
            <a:pPr marL="786384" lvl="2" indent="-182880" fontAlgn="auto">
              <a:lnSpc>
                <a:spcPct val="90000"/>
              </a:lnSpc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Wingdings 2"/>
              <a:buChar char=""/>
              <a:defRPr/>
            </a:pPr>
            <a:endParaRPr lang="en-CA" sz="1200" dirty="0" smtClean="0"/>
          </a:p>
          <a:p>
            <a:pPr marL="786384" lvl="2" indent="-182880" fontAlgn="auto">
              <a:lnSpc>
                <a:spcPct val="90000"/>
              </a:lnSpc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Wingdings 2"/>
              <a:buChar char=""/>
              <a:defRPr/>
            </a:pPr>
            <a:r>
              <a:rPr lang="en-CA" dirty="0" smtClean="0"/>
              <a:t>P.O.V</a:t>
            </a:r>
            <a:r>
              <a:rPr lang="en-CA" dirty="0"/>
              <a:t>. (limited?)</a:t>
            </a:r>
          </a:p>
          <a:p>
            <a:pPr marL="786384" lvl="2" indent="-182880" fontAlgn="auto">
              <a:lnSpc>
                <a:spcPct val="90000"/>
              </a:lnSpc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Wingdings 2"/>
              <a:buChar char=""/>
              <a:defRPr/>
            </a:pPr>
            <a:r>
              <a:rPr lang="en-CA" dirty="0" smtClean="0"/>
              <a:t>Setting</a:t>
            </a:r>
          </a:p>
          <a:p>
            <a:pPr marL="786384" lvl="2" indent="-182880" fontAlgn="auto">
              <a:lnSpc>
                <a:spcPct val="90000"/>
              </a:lnSpc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Wingdings 2"/>
              <a:buChar char=""/>
              <a:defRPr/>
            </a:pPr>
            <a:r>
              <a:rPr lang="en-CA" dirty="0" smtClean="0"/>
              <a:t>Mood / Tone</a:t>
            </a:r>
            <a:endParaRPr lang="en-CA" dirty="0"/>
          </a:p>
          <a:p>
            <a:pPr marL="786384" lvl="2" indent="-182880" fontAlgn="auto">
              <a:lnSpc>
                <a:spcPct val="90000"/>
              </a:lnSpc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Wingdings 2"/>
              <a:buChar char=""/>
              <a:defRPr/>
            </a:pPr>
            <a:r>
              <a:rPr lang="en-CA" dirty="0" smtClean="0"/>
              <a:t>Allegory</a:t>
            </a:r>
            <a:endParaRPr lang="en-CA" dirty="0"/>
          </a:p>
          <a:p>
            <a:pPr marL="786384" lvl="2" indent="-182880" fontAlgn="auto">
              <a:lnSpc>
                <a:spcPct val="90000"/>
              </a:lnSpc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Wingdings 2"/>
              <a:buChar char=""/>
              <a:defRPr/>
            </a:pPr>
            <a:r>
              <a:rPr lang="en-CA" dirty="0" smtClean="0"/>
              <a:t>Allusion</a:t>
            </a:r>
            <a:endParaRPr lang="en-CA" dirty="0"/>
          </a:p>
          <a:p>
            <a:pPr marL="786384" lvl="2" indent="-182880" fontAlgn="auto">
              <a:lnSpc>
                <a:spcPct val="90000"/>
              </a:lnSpc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Wingdings 2"/>
              <a:buChar char=""/>
              <a:defRPr/>
            </a:pPr>
            <a:r>
              <a:rPr lang="en-CA" dirty="0" smtClean="0"/>
              <a:t>Metaphor / Symbolism</a:t>
            </a:r>
          </a:p>
          <a:p>
            <a:pPr marL="786384" lvl="2" indent="-182880" fontAlgn="auto">
              <a:lnSpc>
                <a:spcPct val="90000"/>
              </a:lnSpc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Wingdings 2"/>
              <a:buChar char=""/>
              <a:defRPr/>
            </a:pPr>
            <a:r>
              <a:rPr lang="en-CA" dirty="0" smtClean="0"/>
              <a:t>Conflict</a:t>
            </a:r>
            <a:endParaRPr lang="en-CA" dirty="0"/>
          </a:p>
          <a:p>
            <a:pPr marL="786384" lvl="2" indent="-182880" fontAlgn="auto">
              <a:lnSpc>
                <a:spcPct val="90000"/>
              </a:lnSpc>
              <a:spcAft>
                <a:spcPts val="0"/>
              </a:spcAft>
              <a:buClr>
                <a:schemeClr val="accent2">
                  <a:tint val="85000"/>
                  <a:satMod val="285000"/>
                </a:schemeClr>
              </a:buClr>
              <a:buFont typeface="Wingdings 2"/>
              <a:buChar char=""/>
              <a:defRPr/>
            </a:pPr>
            <a:r>
              <a:rPr lang="en-CA" dirty="0" smtClean="0"/>
              <a:t>Tragedy / Irony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CA" sz="4800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Conclusion?</a:t>
            </a:r>
            <a:endParaRPr lang="en-CA" sz="48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4554538"/>
          </a:xfrm>
        </p:spPr>
        <p:txBody>
          <a:bodyPr>
            <a:normAutofit lnSpcReduction="10000"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CA" dirty="0" smtClean="0"/>
              <a:t>Once your </a:t>
            </a:r>
            <a:r>
              <a:rPr lang="en-CA" b="1" u="sng" dirty="0" smtClean="0"/>
              <a:t>Thesis</a:t>
            </a:r>
            <a:r>
              <a:rPr lang="en-CA" dirty="0" smtClean="0"/>
              <a:t> and your </a:t>
            </a:r>
            <a:r>
              <a:rPr lang="en-CA" b="1" u="sng" dirty="0" smtClean="0"/>
              <a:t>Outline</a:t>
            </a:r>
            <a:r>
              <a:rPr lang="en-CA" dirty="0" smtClean="0"/>
              <a:t> are done – Start thinking about your </a:t>
            </a:r>
            <a:r>
              <a:rPr lang="en-CA" b="1" u="sng" dirty="0" smtClean="0"/>
              <a:t>conclusion</a:t>
            </a:r>
            <a:r>
              <a:rPr lang="en-CA" dirty="0" smtClean="0"/>
              <a:t>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endParaRPr lang="en-CA" sz="1100" dirty="0" smtClean="0"/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CA" dirty="0" smtClean="0"/>
              <a:t>Your conclusion should be the </a:t>
            </a:r>
            <a:r>
              <a:rPr lang="en-CA" b="1" dirty="0" smtClean="0"/>
              <a:t>MOST INTERESTING PART OF YOUR WRITING</a:t>
            </a:r>
            <a:r>
              <a:rPr lang="en-CA" dirty="0" smtClean="0"/>
              <a:t>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endParaRPr lang="en-CA" dirty="0" smtClean="0"/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CA" dirty="0" smtClean="0"/>
              <a:t>So save your most astute, clever and witty comments or observations for the end.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CA" sz="6000"/>
              <a:t>START WRITING…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22313" y="3684588"/>
            <a:ext cx="7772400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CA" dirty="0"/>
              <a:t>Come up with at least TWO solid theses </a:t>
            </a:r>
            <a:r>
              <a:rPr lang="en-CA" dirty="0" smtClean="0"/>
              <a:t>per piece – and be prepared to share them with the class…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125</TotalTime>
  <Words>366</Words>
  <Application>Microsoft Office PowerPoint</Application>
  <PresentationFormat>On-screen Show (4:3)</PresentationFormat>
  <Paragraphs>65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Verdana</vt:lpstr>
      <vt:lpstr>Wingdings 2</vt:lpstr>
      <vt:lpstr>Calibri</vt:lpstr>
      <vt:lpstr>Wingdings</vt:lpstr>
      <vt:lpstr>Aspect</vt:lpstr>
      <vt:lpstr>Aspect</vt:lpstr>
      <vt:lpstr>Aspect</vt:lpstr>
      <vt:lpstr>Aspect</vt:lpstr>
      <vt:lpstr>Aspect</vt:lpstr>
      <vt:lpstr>THESIS WRITING</vt:lpstr>
      <vt:lpstr>Writing a Thesis…</vt:lpstr>
      <vt:lpstr>Writing a Thesis…</vt:lpstr>
      <vt:lpstr>Passive vs. Active Writing</vt:lpstr>
      <vt:lpstr>What is the Author’s Message?</vt:lpstr>
      <vt:lpstr>EXPAND and be specific</vt:lpstr>
      <vt:lpstr>Is your Thesis done?</vt:lpstr>
      <vt:lpstr>Conclusion?</vt:lpstr>
      <vt:lpstr>START WRITING…</vt:lpstr>
    </vt:vector>
  </TitlesOfParts>
  <Company>English Montreal School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THESIS WRITING</dc:title>
  <dc:creator>staff</dc:creator>
  <cp:lastModifiedBy>LMAC</cp:lastModifiedBy>
  <cp:revision>11</cp:revision>
  <dcterms:created xsi:type="dcterms:W3CDTF">2010-05-28T13:03:56Z</dcterms:created>
  <dcterms:modified xsi:type="dcterms:W3CDTF">2010-09-15T13:26:17Z</dcterms:modified>
</cp:coreProperties>
</file>